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92" y="21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20/08/2015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6.emf"/><Relationship Id="rId3" Type="http://schemas.openxmlformats.org/officeDocument/2006/relationships/image" Target="../media/image12.jpeg"/><Relationship Id="rId7" Type="http://schemas.openxmlformats.org/officeDocument/2006/relationships/oleObject" Target="../embeddings/oleObject2.bin"/><Relationship Id="rId12" Type="http://schemas.microsoft.com/office/2007/relationships/hdphoto" Target="../media/hdphoto10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11" Type="http://schemas.openxmlformats.org/officeDocument/2006/relationships/image" Target="../media/image15.jpe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4.png"/><Relationship Id="rId4" Type="http://schemas.microsoft.com/office/2007/relationships/hdphoto" Target="../media/hdphoto9.wdp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4.wdp"/><Relationship Id="rId18" Type="http://schemas.openxmlformats.org/officeDocument/2006/relationships/image" Target="../media/image19.emf"/><Relationship Id="rId3" Type="http://schemas.openxmlformats.org/officeDocument/2006/relationships/image" Target="../media/image20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emf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tiff"/><Relationship Id="rId11" Type="http://schemas.openxmlformats.org/officeDocument/2006/relationships/image" Target="../media/image25.png"/><Relationship Id="rId5" Type="http://schemas.openxmlformats.org/officeDocument/2006/relationships/image" Target="../media/image21.tiff"/><Relationship Id="rId15" Type="http://schemas.openxmlformats.org/officeDocument/2006/relationships/oleObject" Target="../embeddings/oleObject4.bin"/><Relationship Id="rId10" Type="http://schemas.microsoft.com/office/2007/relationships/hdphoto" Target="../media/hdphoto13.wdp"/><Relationship Id="rId19" Type="http://schemas.openxmlformats.org/officeDocument/2006/relationships/image" Target="../media/image28.png"/><Relationship Id="rId4" Type="http://schemas.microsoft.com/office/2007/relationships/hdphoto" Target="../media/hdphoto11.wdp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tiff"/><Relationship Id="rId7" Type="http://schemas.openxmlformats.org/officeDocument/2006/relationships/image" Target="../media/image42.gi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56096" y="127334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WT</a:t>
            </a:r>
            <a:endParaRPr lang="en-GB" sz="10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856096" y="2200161"/>
            <a:ext cx="63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5</a:t>
            </a:r>
            <a:r>
              <a:rPr lang="de-CH" sz="1000" b="1" dirty="0" smtClean="0"/>
              <a:t>SG</a:t>
            </a:r>
            <a:endParaRPr lang="en-GB" sz="10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1517551" y="75395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2598812" y="75395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3717032" y="75395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816202" y="75395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7" y="1850554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53" y="1850554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53" y="971600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7" y="971600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41" y="1850554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41" y="971600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84" y="1850554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84" y="971600"/>
            <a:ext cx="1045048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866659" y="1600622"/>
            <a:ext cx="46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99 %</a:t>
            </a:r>
            <a:endParaRPr lang="en-GB" sz="10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2684124" y="160062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dirty="0" smtClean="0"/>
              <a:t>100 %</a:t>
            </a:r>
            <a:endParaRPr lang="en-GB" sz="10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4032232" y="1600622"/>
            <a:ext cx="46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1" name="Textfeld 20"/>
          <p:cNvSpPr txBox="1"/>
          <p:nvPr/>
        </p:nvSpPr>
        <p:spPr>
          <a:xfrm>
            <a:off x="4840585" y="160062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sp>
        <p:nvSpPr>
          <p:cNvPr id="22" name="Textfeld 21"/>
          <p:cNvSpPr txBox="1"/>
          <p:nvPr/>
        </p:nvSpPr>
        <p:spPr>
          <a:xfrm>
            <a:off x="1866659" y="2474903"/>
            <a:ext cx="46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99 %</a:t>
            </a:r>
            <a:endParaRPr lang="en-GB" sz="10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2955891" y="2474903"/>
            <a:ext cx="46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96 %</a:t>
            </a:r>
            <a:endParaRPr lang="en-GB" sz="10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4032232" y="2474903"/>
            <a:ext cx="467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90 %</a:t>
            </a:r>
            <a:endParaRPr lang="en-GB" sz="10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5129199" y="2474903"/>
            <a:ext cx="46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88 %</a:t>
            </a:r>
            <a:endParaRPr lang="en-GB" sz="10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712553" y="642337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76672" y="46090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EC </a:t>
            </a:r>
            <a:r>
              <a:rPr lang="de-CH" b="1" dirty="0" err="1" smtClean="0"/>
              <a:t>and</a:t>
            </a:r>
            <a:r>
              <a:rPr lang="de-CH" b="1" dirty="0" smtClean="0"/>
              <a:t> FC bind </a:t>
            </a:r>
            <a:r>
              <a:rPr lang="de-CH" b="1" dirty="0" err="1" smtClean="0"/>
              <a:t>sialic</a:t>
            </a:r>
            <a:r>
              <a:rPr lang="de-CH" b="1" dirty="0" smtClean="0"/>
              <a:t> </a:t>
            </a:r>
            <a:r>
              <a:rPr lang="de-CH" b="1" dirty="0" err="1" smtClean="0"/>
              <a:t>acids</a:t>
            </a:r>
            <a:endParaRPr lang="en-GB" b="1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692696" y="5401146"/>
            <a:ext cx="2232248" cy="1263238"/>
            <a:chOff x="476672" y="1532806"/>
            <a:chExt cx="2232248" cy="1263238"/>
          </a:xfrm>
        </p:grpSpPr>
        <p:cxnSp>
          <p:nvCxnSpPr>
            <p:cNvPr id="7" name="Gerade Verbindung 6"/>
            <p:cNvCxnSpPr/>
            <p:nvPr/>
          </p:nvCxnSpPr>
          <p:spPr>
            <a:xfrm>
              <a:off x="2000270" y="22533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>
              <a:off x="2000270" y="2630313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2057420" y="2131972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VP1</a:t>
              </a:r>
              <a:endParaRPr lang="en-GB" sz="1200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057420" y="2497553"/>
              <a:ext cx="651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VP2</a:t>
              </a:r>
              <a:endParaRPr lang="en-GB" sz="1200" dirty="0"/>
            </a:p>
          </p:txBody>
        </p:sp>
        <p:pic>
          <p:nvPicPr>
            <p:cNvPr id="11" name="Picture 206" descr="2F95839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37000"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2" t="40758" r="34478" b="44715"/>
            <a:stretch/>
          </p:blipFill>
          <p:spPr bwMode="auto">
            <a:xfrm>
              <a:off x="476672" y="2148344"/>
              <a:ext cx="1476375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/>
            <p:cNvSpPr txBox="1"/>
            <p:nvPr/>
          </p:nvSpPr>
          <p:spPr>
            <a:xfrm>
              <a:off x="1028924" y="1917229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 smtClean="0"/>
                <a:t>+</a:t>
              </a:r>
              <a:endParaRPr lang="en-GB" sz="1200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585367" y="1907704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 smtClean="0"/>
                <a:t>+</a:t>
              </a:r>
              <a:endParaRPr lang="en-GB" sz="1200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328292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52872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90898" y="1917229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b="1" dirty="0"/>
                <a:t>-</a:t>
              </a:r>
              <a:endParaRPr lang="en-GB" sz="12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495722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733078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/>
                <a:t>F</a:t>
              </a:r>
              <a:r>
                <a:rPr lang="de-CH" sz="1200" dirty="0" smtClean="0"/>
                <a:t>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986061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/>
                <a:t>F</a:t>
              </a:r>
              <a:r>
                <a:rPr lang="de-CH" sz="1200" dirty="0" smtClean="0"/>
                <a:t>C</a:t>
              </a:r>
            </a:p>
            <a:p>
              <a:pPr algn="ctr"/>
              <a:r>
                <a:rPr lang="de-CH" sz="1200" dirty="0" smtClean="0"/>
                <a:t>5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1268760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25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1537742" y="154766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EC</a:t>
              </a:r>
            </a:p>
            <a:p>
              <a:pPr algn="ctr"/>
              <a:r>
                <a:rPr lang="de-CH" sz="1200" dirty="0" smtClean="0"/>
                <a:t>25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2057420" y="1532806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MOI</a:t>
              </a:r>
            </a:p>
            <a:p>
              <a:r>
                <a:rPr lang="de-CH" sz="1200" dirty="0" err="1" smtClean="0"/>
                <a:t>Neur</a:t>
              </a:r>
              <a:endParaRPr lang="de-CH" sz="1200" dirty="0" smtClean="0"/>
            </a:p>
          </p:txBody>
        </p:sp>
      </p:grpSp>
      <p:graphicFrame>
        <p:nvGraphicFramePr>
          <p:cNvPr id="25" name="Objek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460031"/>
              </p:ext>
            </p:extLst>
          </p:nvPr>
        </p:nvGraphicFramePr>
        <p:xfrm>
          <a:off x="3501008" y="5041106"/>
          <a:ext cx="242728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rism 5" r:id="rId5" imgW="3835800" imgH="2898720" progId="Prism5.Document">
                  <p:embed/>
                </p:oleObj>
              </mc:Choice>
              <mc:Fallback>
                <p:oleObj name="Prism 5" r:id="rId5" imgW="3835800" imgH="2898720" progId="Prism5.Document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008" y="5041106"/>
                        <a:ext cx="242728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k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432688"/>
              </p:ext>
            </p:extLst>
          </p:nvPr>
        </p:nvGraphicFramePr>
        <p:xfrm>
          <a:off x="5445224" y="683568"/>
          <a:ext cx="11525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Prism 5" r:id="rId7" imgW="1700640" imgH="2023920" progId="Prism5.Document">
                  <p:embed/>
                </p:oleObj>
              </mc:Choice>
              <mc:Fallback>
                <p:oleObj name="Prism 5" r:id="rId7" imgW="1700640" imgH="2023920" progId="Prism5.Document">
                  <p:embed/>
                  <p:pic>
                    <p:nvPicPr>
                      <p:cNvPr id="0" name="Objek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224" y="683568"/>
                        <a:ext cx="115252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uppieren 26"/>
          <p:cNvGrpSpPr/>
          <p:nvPr/>
        </p:nvGrpSpPr>
        <p:grpSpPr>
          <a:xfrm>
            <a:off x="332656" y="971600"/>
            <a:ext cx="5038498" cy="855377"/>
            <a:chOff x="2269806" y="1268760"/>
            <a:chExt cx="5038498" cy="855377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31" name="Gruppieren 30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3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" name="Textfeld 39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32" name="Gruppieren 31"/>
              <p:cNvGrpSpPr/>
              <p:nvPr/>
            </p:nvGrpSpPr>
            <p:grpSpPr>
              <a:xfrm>
                <a:off x="2832378" y="1740158"/>
                <a:ext cx="1048144" cy="76738"/>
                <a:chOff x="2832378" y="2636912"/>
                <a:chExt cx="1048144" cy="76738"/>
              </a:xfrm>
            </p:grpSpPr>
            <p:cxnSp>
              <p:nvCxnSpPr>
                <p:cNvPr id="36" name="Gerade Verbindung 35"/>
                <p:cNvCxnSpPr/>
                <p:nvPr/>
              </p:nvCxnSpPr>
              <p:spPr>
                <a:xfrm>
                  <a:off x="2832922" y="2708920"/>
                  <a:ext cx="10476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 Verbindung 36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37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 Verbindung 32"/>
              <p:cNvCxnSpPr/>
              <p:nvPr/>
            </p:nvCxnSpPr>
            <p:spPr>
              <a:xfrm>
                <a:off x="5561746" y="1786200"/>
                <a:ext cx="5868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feld 28"/>
            <p:cNvSpPr txBox="1"/>
            <p:nvPr/>
          </p:nvSpPr>
          <p:spPr>
            <a:xfrm>
              <a:off x="2739142" y="1816360"/>
              <a:ext cx="165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smtClean="0"/>
                <a:t>Empty Capsids</a:t>
              </a:r>
              <a:endParaRPr lang="en-GB" sz="1400" b="1" i="1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353202" y="1816360"/>
              <a:ext cx="165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smtClean="0"/>
                <a:t>Full Capsids</a:t>
              </a:r>
              <a:endParaRPr lang="en-GB" sz="1400" b="1" i="1"/>
            </a:p>
          </p:txBody>
        </p:sp>
      </p:grpSp>
      <p:sp>
        <p:nvSpPr>
          <p:cNvPr id="41" name="Textfeld 40"/>
          <p:cNvSpPr txBox="1"/>
          <p:nvPr/>
        </p:nvSpPr>
        <p:spPr>
          <a:xfrm>
            <a:off x="332656" y="3955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/>
              <a:t>Purification</a:t>
            </a:r>
            <a:r>
              <a:rPr lang="de-CH" b="1" dirty="0" smtClean="0"/>
              <a:t> </a:t>
            </a:r>
            <a:r>
              <a:rPr lang="de-CH" b="1" dirty="0" err="1" smtClean="0"/>
              <a:t>of</a:t>
            </a:r>
            <a:r>
              <a:rPr lang="de-CH" b="1" dirty="0" smtClean="0"/>
              <a:t> FC </a:t>
            </a:r>
            <a:r>
              <a:rPr lang="de-CH" b="1" dirty="0" err="1" smtClean="0"/>
              <a:t>and</a:t>
            </a:r>
            <a:r>
              <a:rPr lang="de-CH" b="1" dirty="0" smtClean="0"/>
              <a:t> EC</a:t>
            </a:r>
            <a:endParaRPr lang="en-GB" b="1" dirty="0"/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3140968" y="3059832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3080390" y="2650644"/>
            <a:ext cx="16676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    EC    FC     EC</a:t>
            </a:r>
          </a:p>
          <a:p>
            <a:r>
              <a:rPr lang="en-GB" sz="1200" b="1" dirty="0" smtClean="0"/>
              <a:t>  -      -      +      +      </a:t>
            </a:r>
            <a:r>
              <a:rPr lang="en-GB" sz="1050" b="1" dirty="0" err="1" smtClean="0"/>
              <a:t>Cht</a:t>
            </a:r>
            <a:endParaRPr lang="en-GB" sz="1050" b="1" dirty="0"/>
          </a:p>
        </p:txBody>
      </p:sp>
      <p:cxnSp>
        <p:nvCxnSpPr>
          <p:cNvPr id="44" name="Gerade Verbindung 43"/>
          <p:cNvCxnSpPr/>
          <p:nvPr/>
        </p:nvCxnSpPr>
        <p:spPr>
          <a:xfrm>
            <a:off x="4243948" y="317756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4243948" y="348045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4243948" y="3586748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4301098" y="305623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VP1</a:t>
            </a:r>
            <a:endParaRPr lang="en-GB" sz="1050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4304526" y="334769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VP2</a:t>
            </a:r>
            <a:endParaRPr lang="en-GB" sz="1050" b="1" dirty="0"/>
          </a:p>
        </p:txBody>
      </p:sp>
      <p:sp>
        <p:nvSpPr>
          <p:cNvPr id="49" name="Textfeld 48"/>
          <p:cNvSpPr txBox="1"/>
          <p:nvPr/>
        </p:nvSpPr>
        <p:spPr>
          <a:xfrm>
            <a:off x="4304526" y="3476848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VP3</a:t>
            </a:r>
            <a:endParaRPr lang="en-GB" sz="1050" b="1" dirty="0"/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753046" y="3059758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1261498" y="3067094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530949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IP</a:t>
            </a:r>
            <a:r>
              <a:rPr lang="en-GB" sz="1050" b="1" baseline="30000" dirty="0" smtClean="0"/>
              <a:t>B7</a:t>
            </a:r>
            <a:endParaRPr lang="en-GB" sz="1050" b="1" baseline="30000" dirty="0"/>
          </a:p>
        </p:txBody>
      </p:sp>
      <p:sp>
        <p:nvSpPr>
          <p:cNvPr id="53" name="Textfeld 52"/>
          <p:cNvSpPr txBox="1"/>
          <p:nvPr/>
        </p:nvSpPr>
        <p:spPr>
          <a:xfrm rot="16200000">
            <a:off x="750597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EC IP</a:t>
            </a:r>
            <a:r>
              <a:rPr lang="en-GB" sz="1050" b="1" baseline="30000" dirty="0" smtClean="0"/>
              <a:t>B7</a:t>
            </a:r>
            <a:endParaRPr lang="en-GB" sz="1050" b="1" baseline="30000" dirty="0"/>
          </a:p>
        </p:txBody>
      </p:sp>
      <p:sp>
        <p:nvSpPr>
          <p:cNvPr id="54" name="Textfeld 53"/>
          <p:cNvSpPr txBox="1"/>
          <p:nvPr/>
        </p:nvSpPr>
        <p:spPr>
          <a:xfrm rot="16200000">
            <a:off x="1027396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FC IP</a:t>
            </a:r>
            <a:r>
              <a:rPr lang="en-GB" sz="1050" b="1" baseline="30000" dirty="0" smtClean="0"/>
              <a:t>N-VP2</a:t>
            </a:r>
            <a:endParaRPr lang="en-GB" sz="1050" b="1" baseline="30000" dirty="0"/>
          </a:p>
        </p:txBody>
      </p:sp>
      <p:sp>
        <p:nvSpPr>
          <p:cNvPr id="55" name="Textfeld 54"/>
          <p:cNvSpPr txBox="1"/>
          <p:nvPr/>
        </p:nvSpPr>
        <p:spPr>
          <a:xfrm rot="16200000">
            <a:off x="1304195" y="2605009"/>
            <a:ext cx="784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EC IP</a:t>
            </a:r>
            <a:r>
              <a:rPr lang="en-GB" sz="1050" b="1" baseline="30000" dirty="0" smtClean="0"/>
              <a:t>N-VP2</a:t>
            </a:r>
            <a:endParaRPr lang="en-GB" sz="1050" b="1" baseline="30000" dirty="0"/>
          </a:p>
        </p:txBody>
      </p:sp>
      <p:cxnSp>
        <p:nvCxnSpPr>
          <p:cNvPr id="56" name="Gerade Verbindung 55"/>
          <p:cNvCxnSpPr/>
          <p:nvPr/>
        </p:nvCxnSpPr>
        <p:spPr>
          <a:xfrm>
            <a:off x="1897281" y="3181162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1897281" y="353701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1957859" y="3059832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VP1</a:t>
            </a:r>
            <a:endParaRPr lang="en-GB" sz="1050" b="1" dirty="0"/>
          </a:p>
        </p:txBody>
      </p:sp>
      <p:sp>
        <p:nvSpPr>
          <p:cNvPr id="59" name="Textfeld 58"/>
          <p:cNvSpPr txBox="1"/>
          <p:nvPr/>
        </p:nvSpPr>
        <p:spPr>
          <a:xfrm>
            <a:off x="1957859" y="340425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/>
              <a:t>VP2</a:t>
            </a:r>
            <a:endParaRPr lang="en-GB" sz="1050" b="1" dirty="0"/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09" y="3066108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4" y="3056584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754634" y="3061346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1275334" y="3061346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64" name="Objek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835839"/>
              </p:ext>
            </p:extLst>
          </p:nvPr>
        </p:nvGraphicFramePr>
        <p:xfrm>
          <a:off x="1772816" y="7092280"/>
          <a:ext cx="25749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Prism 5" r:id="rId15" imgW="4146840" imgH="2898720" progId="Prism5.Document">
                  <p:embed/>
                </p:oleObj>
              </mc:Choice>
              <mc:Fallback>
                <p:oleObj name="Prism 5" r:id="rId15" imgW="4146840" imgH="2898720" progId="Prism5.Document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816" y="7092280"/>
                        <a:ext cx="257492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4097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795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64418" y="481434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795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812984" y="1910025"/>
            <a:ext cx="451400" cy="354945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4084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4166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832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208662" y="4088142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4117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795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86469" y="5886612"/>
            <a:ext cx="507055" cy="39392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71886"/>
              </p:ext>
            </p:extLst>
          </p:nvPr>
        </p:nvGraphicFramePr>
        <p:xfrm>
          <a:off x="-9525" y="6985160"/>
          <a:ext cx="2448271" cy="192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rism 5" r:id="rId15" imgW="3662280" imgH="2878920" progId="Prism5.Document">
                  <p:embed/>
                </p:oleObj>
              </mc:Choice>
              <mc:Fallback>
                <p:oleObj name="Prism 5" r:id="rId15" imgW="3662280" imgH="2878920" progId="Prism5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525" y="6985160"/>
                        <a:ext cx="2448271" cy="1925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80567"/>
              </p:ext>
            </p:extLst>
          </p:nvPr>
        </p:nvGraphicFramePr>
        <p:xfrm>
          <a:off x="4399409" y="6962969"/>
          <a:ext cx="2453605" cy="194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rism 5" r:id="rId17" imgW="3625920" imgH="2878920" progId="Prism5.Document">
                  <p:embed/>
                </p:oleObj>
              </mc:Choice>
              <mc:Fallback>
                <p:oleObj name="Prism 5" r:id="rId17" imgW="3625920" imgH="2878920" progId="Prism5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409" y="6962969"/>
                        <a:ext cx="2453605" cy="194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feld 17"/>
          <p:cNvSpPr txBox="1"/>
          <p:nvPr/>
        </p:nvSpPr>
        <p:spPr>
          <a:xfrm>
            <a:off x="-157286" y="683404"/>
            <a:ext cx="41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</a:t>
            </a:r>
            <a:endParaRPr lang="en-GB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-499036" y="4221088"/>
            <a:ext cx="75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 + FC</a:t>
            </a:r>
            <a:endParaRPr lang="en-GB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-843458" y="5949280"/>
            <a:ext cx="1066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EC(30’) + FC</a:t>
            </a:r>
            <a:endParaRPr lang="en-GB" sz="1400" dirty="0"/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908720" y="-358219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Binding</a:t>
            </a:r>
            <a:endParaRPr lang="en-GB" sz="1400" dirty="0"/>
          </a:p>
        </p:txBody>
      </p:sp>
      <p:sp>
        <p:nvSpPr>
          <p:cNvPr id="28" name="Textfeld 27"/>
          <p:cNvSpPr txBox="1"/>
          <p:nvPr/>
        </p:nvSpPr>
        <p:spPr>
          <a:xfrm>
            <a:off x="5040560" y="-358219"/>
            <a:ext cx="134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Scatter</a:t>
            </a:r>
            <a:r>
              <a:rPr lang="de-CH" sz="1400" dirty="0" smtClean="0"/>
              <a:t> Plot</a:t>
            </a:r>
            <a:endParaRPr lang="en-GB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2780928" y="-35821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Amplification</a:t>
            </a:r>
            <a:endParaRPr lang="en-GB" dirty="0"/>
          </a:p>
        </p:txBody>
      </p:sp>
      <p:sp>
        <p:nvSpPr>
          <p:cNvPr id="30" name="Textfeld 29"/>
          <p:cNvSpPr txBox="1"/>
          <p:nvPr/>
        </p:nvSpPr>
        <p:spPr>
          <a:xfrm>
            <a:off x="-157286" y="2411760"/>
            <a:ext cx="41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  <a:r>
              <a:rPr lang="en-GB" sz="1400" dirty="0" smtClean="0"/>
              <a:t>C</a:t>
            </a:r>
            <a:endParaRPr lang="en-GB" sz="1400" dirty="0"/>
          </a:p>
        </p:txBody>
      </p:sp>
      <p:sp>
        <p:nvSpPr>
          <p:cNvPr id="31" name="Textfeld 30"/>
          <p:cNvSpPr txBox="1"/>
          <p:nvPr/>
        </p:nvSpPr>
        <p:spPr>
          <a:xfrm>
            <a:off x="620688" y="-105391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FC </a:t>
            </a:r>
            <a:r>
              <a:rPr lang="de-CH" b="1" dirty="0" err="1" smtClean="0"/>
              <a:t>has</a:t>
            </a:r>
            <a:r>
              <a:rPr lang="de-CH" b="1" dirty="0" smtClean="0"/>
              <a:t> </a:t>
            </a:r>
            <a:r>
              <a:rPr lang="de-CH" b="1" dirty="0" err="1" smtClean="0"/>
              <a:t>priority</a:t>
            </a:r>
            <a:r>
              <a:rPr lang="de-CH" b="1" dirty="0" smtClean="0"/>
              <a:t> </a:t>
            </a:r>
            <a:r>
              <a:rPr lang="de-CH" b="1" dirty="0" err="1" smtClean="0"/>
              <a:t>over</a:t>
            </a:r>
            <a:r>
              <a:rPr lang="de-CH" b="1" dirty="0" smtClean="0"/>
              <a:t> EC (</a:t>
            </a:r>
            <a:r>
              <a:rPr lang="de-CH" b="1" dirty="0" err="1" smtClean="0"/>
              <a:t>higher</a:t>
            </a:r>
            <a:r>
              <a:rPr lang="de-CH" b="1" dirty="0" smtClean="0"/>
              <a:t> </a:t>
            </a:r>
            <a:r>
              <a:rPr lang="de-CH" b="1" dirty="0" err="1" smtClean="0"/>
              <a:t>affinity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SA) 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inding Comp. (CH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971800"/>
            <a:ext cx="1654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27584"/>
            <a:ext cx="1959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FC(CHT) EC comp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27584"/>
            <a:ext cx="181155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059832"/>
            <a:ext cx="301926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Raphael\Desktop 4\Temporary Results Thesis\pH dependence Binding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580112"/>
            <a:ext cx="22754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95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01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7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26940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632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purified</a:t>
            </a:r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plasma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340705" y="3187594"/>
            <a:ext cx="141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internalization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</a:t>
            </a:r>
            <a:r>
              <a:rPr lang="de-CH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55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55170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387637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647850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</a:t>
            </a:r>
            <a:r>
              <a:rPr lang="en-GB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seperated</a:t>
            </a:r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632992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1663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6632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00808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169543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Bildschirmpräsentation (4:3)</PresentationFormat>
  <Paragraphs>76</Paragraphs>
  <Slides>5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7" baseType="lpstr">
      <vt:lpstr>Larissa</vt:lpstr>
      <vt:lpstr>Prism 5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12</cp:revision>
  <dcterms:created xsi:type="dcterms:W3CDTF">2015-06-06T07:08:26Z</dcterms:created>
  <dcterms:modified xsi:type="dcterms:W3CDTF">2015-08-20T19:11:31Z</dcterms:modified>
</cp:coreProperties>
</file>